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8" r:id="rId5"/>
    <p:sldId id="260" r:id="rId6"/>
    <p:sldId id="261" r:id="rId7"/>
    <p:sldId id="262" r:id="rId8"/>
    <p:sldId id="277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lear Sans Regular" panose="020B0604020202020204" charset="0"/>
      <p:regular r:id="rId25"/>
    </p:embeddedFont>
    <p:embeddedFont>
      <p:font typeface="Clear Sans Regular Bold" panose="020B0604020202020204" charset="0"/>
      <p:regular r:id="rId26"/>
    </p:embeddedFont>
    <p:embeddedFont>
      <p:font typeface="Hammersmith One" panose="02010703030501060504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9" autoAdjust="0"/>
    <p:restoredTop sz="83543" autoAdjust="0"/>
  </p:normalViewPr>
  <p:slideViewPr>
    <p:cSldViewPr>
      <p:cViewPr varScale="1">
        <p:scale>
          <a:sx n="38" d="100"/>
          <a:sy n="38" d="100"/>
        </p:scale>
        <p:origin x="12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912E7-161F-4B7D-B9B8-A9F758D66D81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33F1D-D47A-4BD5-9A2E-EA45569C8D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01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3F1D-D47A-4BD5-9A2E-EA45569C8DA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74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3F1D-D47A-4BD5-9A2E-EA45569C8DA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87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3F1D-D47A-4BD5-9A2E-EA45569C8DA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93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3F1D-D47A-4BD5-9A2E-EA45569C8DA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27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3F1D-D47A-4BD5-9A2E-EA45569C8DA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05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3F1D-D47A-4BD5-9A2E-EA45569C8DA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27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3F1D-D47A-4BD5-9A2E-EA45569C8DA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840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3F1D-D47A-4BD5-9A2E-EA45569C8DA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07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3F1D-D47A-4BD5-9A2E-EA45569C8DA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52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3F1D-D47A-4BD5-9A2E-EA45569C8DA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779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33F1D-D47A-4BD5-9A2E-EA45569C8DA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85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32.svg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6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3">
            <a:extLst>
              <a:ext uri="{FF2B5EF4-FFF2-40B4-BE49-F238E27FC236}">
                <a16:creationId xmlns:a16="http://schemas.microsoft.com/office/drawing/2014/main" id="{F568CD0C-98CC-203B-F5AE-7BA5C15A0A33}"/>
              </a:ext>
            </a:extLst>
          </p:cNvPr>
          <p:cNvSpPr/>
          <p:nvPr/>
        </p:nvSpPr>
        <p:spPr>
          <a:xfrm>
            <a:off x="1090038" y="3306544"/>
            <a:ext cx="16107922" cy="2595247"/>
          </a:xfrm>
          <a:prstGeom prst="horizontalScroll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3200" b="1" dirty="0">
              <a:solidFill>
                <a:srgbClr val="002060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44A657C8-ACBA-9D7C-8378-0DB7D2BC7A79}"/>
              </a:ext>
            </a:extLst>
          </p:cNvPr>
          <p:cNvSpPr txBox="1"/>
          <p:nvPr/>
        </p:nvSpPr>
        <p:spPr>
          <a:xfrm>
            <a:off x="6987194" y="9821232"/>
            <a:ext cx="33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Année universitaire 2021/2022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6E2DB6-F494-69D0-12A5-E61DD8D6A788}"/>
              </a:ext>
            </a:extLst>
          </p:cNvPr>
          <p:cNvSpPr/>
          <p:nvPr/>
        </p:nvSpPr>
        <p:spPr>
          <a:xfrm>
            <a:off x="3212200" y="436674"/>
            <a:ext cx="11863599" cy="31066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fr-FR" sz="16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4800" b="1" dirty="0"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Présentation du projet de fin d’études</a:t>
            </a:r>
            <a:endParaRPr lang="fr-FR" sz="4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28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Filière : « Science math informatique»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fr-FR" sz="20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fr-FR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5802674-7C6C-5435-AE5F-A1D3CD7448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3" y="27498"/>
            <a:ext cx="2907577" cy="159601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EAA8FE9-08E2-1F91-91FF-B51EF859C242}"/>
              </a:ext>
            </a:extLst>
          </p:cNvPr>
          <p:cNvSpPr/>
          <p:nvPr/>
        </p:nvSpPr>
        <p:spPr>
          <a:xfrm>
            <a:off x="6923924" y="3102575"/>
            <a:ext cx="307074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i="1" dirty="0"/>
              <a:t>Sous les thématiques </a:t>
            </a:r>
            <a:endParaRPr lang="fr-FR" sz="2400" dirty="0"/>
          </a:p>
        </p:txBody>
      </p:sp>
      <p:sp>
        <p:nvSpPr>
          <p:cNvPr id="36" name="ZoneTexte 1">
            <a:extLst>
              <a:ext uri="{FF2B5EF4-FFF2-40B4-BE49-F238E27FC236}">
                <a16:creationId xmlns:a16="http://schemas.microsoft.com/office/drawing/2014/main" id="{6289012B-8A04-7112-0F5B-38F01701F108}"/>
              </a:ext>
            </a:extLst>
          </p:cNvPr>
          <p:cNvSpPr txBox="1"/>
          <p:nvPr/>
        </p:nvSpPr>
        <p:spPr>
          <a:xfrm>
            <a:off x="1471717" y="4257552"/>
            <a:ext cx="155420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 pitchFamily="34" charset="0"/>
              <a:buChar char="•"/>
            </a:pPr>
            <a:r>
              <a:rPr lang="fr-FR" sz="4400" b="1" dirty="0">
                <a:solidFill>
                  <a:srgbClr val="3667C4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Développement d’une application web de sale de musculation</a:t>
            </a:r>
          </a:p>
          <a:p>
            <a:pPr lvl="0" algn="ctr"/>
            <a:endParaRPr lang="fr-FR" sz="2800" b="1" dirty="0">
              <a:solidFill>
                <a:srgbClr val="3667C4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fr-FR" sz="2800" b="1" dirty="0">
              <a:solidFill>
                <a:srgbClr val="3667C4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93C550-4AC2-9563-8B4C-22C6FE54A058}"/>
              </a:ext>
            </a:extLst>
          </p:cNvPr>
          <p:cNvSpPr/>
          <p:nvPr/>
        </p:nvSpPr>
        <p:spPr>
          <a:xfrm>
            <a:off x="1676400" y="7340047"/>
            <a:ext cx="159398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latin typeface="Times New Roman" pitchFamily="18" charset="0"/>
                <a:cs typeface="Times New Roman" pitchFamily="18" charset="0"/>
              </a:rPr>
              <a:t>Réalisé par :                                                                    Encadré par :</a:t>
            </a:r>
            <a:r>
              <a:rPr lang="fr-FR" sz="2400" b="1" i="1" dirty="0">
                <a:latin typeface="Times New Roman" pitchFamily="18" charset="0"/>
                <a:cs typeface="Times New Roman" pitchFamily="18" charset="0"/>
              </a:rPr>
              <a:t>KHALID HOUSNI</a:t>
            </a:r>
            <a:endParaRPr lang="fr-FR" sz="3200" b="1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-El </a:t>
            </a:r>
            <a:r>
              <a:rPr lang="fr-FR" sz="2400" dirty="0" err="1">
                <a:latin typeface="Times New Roman" pitchFamily="18" charset="0"/>
                <a:cs typeface="Times New Roman" pitchFamily="18" charset="0"/>
              </a:rPr>
              <a:t>ghayouane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>
                <a:latin typeface="Times New Roman" pitchFamily="18" charset="0"/>
                <a:cs typeface="Times New Roman" pitchFamily="18" charset="0"/>
              </a:rPr>
              <a:t>mohamed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2400" dirty="0" err="1">
                <a:latin typeface="Times New Roman" pitchFamily="18" charset="0"/>
                <a:cs typeface="Times New Roman" pitchFamily="18" charset="0"/>
              </a:rPr>
              <a:t>Boktitia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 hamza</a:t>
            </a:r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DA3E40-31CD-4F45-545A-F6BC89DB7090}"/>
              </a:ext>
            </a:extLst>
          </p:cNvPr>
          <p:cNvSpPr/>
          <p:nvPr/>
        </p:nvSpPr>
        <p:spPr>
          <a:xfrm>
            <a:off x="8051571" y="5930787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>
                <a:latin typeface="Times New Roman" panose="02020603050405020304" pitchFamily="18" charset="0"/>
                <a:ea typeface="Calibri" panose="020F0502020204030204" pitchFamily="34" charset="0"/>
              </a:rPr>
              <a:t>Soutenu le  x</a:t>
            </a:r>
            <a:r>
              <a:rPr lang="de-DE" i="1" dirty="0">
                <a:latin typeface="Times New Roman" panose="02020603050405020304" pitchFamily="18" charset="0"/>
                <a:ea typeface="Calibri" panose="020F0502020204030204" pitchFamily="34" charset="0"/>
              </a:rPr>
              <a:t>/x/x</a:t>
            </a:r>
            <a:endParaRPr lang="fr-FR" dirty="0"/>
          </a:p>
        </p:txBody>
      </p:sp>
    </p:spTree>
  </p:cSld>
  <p:clrMapOvr>
    <a:masterClrMapping/>
  </p:clrMapOvr>
  <p:transition spd="slow" advTm="2687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1269" y="4202463"/>
            <a:ext cx="5572979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108" dirty="0">
                <a:solidFill>
                  <a:srgbClr val="000000"/>
                </a:solidFill>
                <a:latin typeface="Clear Sans Regular Bold"/>
              </a:rPr>
              <a:t>Client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 rot="5400000" flipV="1">
            <a:off x="12761773" y="4742132"/>
            <a:ext cx="10861953" cy="80273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40146" y="3959787"/>
            <a:ext cx="532329" cy="946363"/>
            <a:chOff x="0" y="0"/>
            <a:chExt cx="709772" cy="1261818"/>
          </a:xfrm>
          <a:solidFill>
            <a:srgbClr val="00B0F0"/>
          </a:solidFill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709772" cy="1261818"/>
              <a:chOff x="0" y="0"/>
              <a:chExt cx="1270000" cy="2257778"/>
            </a:xfrm>
            <a:grpFill/>
          </p:grpSpPr>
          <p:sp>
            <p:nvSpPr>
              <p:cNvPr id="6" name="Freeform 6"/>
              <p:cNvSpPr/>
              <p:nvPr/>
            </p:nvSpPr>
            <p:spPr>
              <a:xfrm>
                <a:off x="41932" y="0"/>
                <a:ext cx="1186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1186138" h="2257778">
                    <a:moveTo>
                      <a:pt x="381401" y="211667"/>
                    </a:moveTo>
                    <a:cubicBezTo>
                      <a:pt x="381401" y="94766"/>
                      <a:pt x="476168" y="0"/>
                      <a:pt x="593068" y="0"/>
                    </a:cubicBezTo>
                    <a:cubicBezTo>
                      <a:pt x="709968" y="0"/>
                      <a:pt x="804735" y="94766"/>
                      <a:pt x="804735" y="211667"/>
                    </a:cubicBezTo>
                    <a:lnTo>
                      <a:pt x="804735" y="282222"/>
                    </a:lnTo>
                    <a:cubicBezTo>
                      <a:pt x="804735" y="399122"/>
                      <a:pt x="709968" y="493889"/>
                      <a:pt x="593068" y="493889"/>
                    </a:cubicBezTo>
                    <a:cubicBezTo>
                      <a:pt x="476168" y="493889"/>
                      <a:pt x="381401" y="399122"/>
                      <a:pt x="381401" y="282222"/>
                    </a:cubicBezTo>
                    <a:lnTo>
                      <a:pt x="381401" y="211667"/>
                    </a:lnTo>
                    <a:moveTo>
                      <a:pt x="593068" y="1340556"/>
                    </a:moveTo>
                    <a:lnTo>
                      <a:pt x="532531" y="2127462"/>
                    </a:lnTo>
                    <a:cubicBezTo>
                      <a:pt x="526890" y="2200988"/>
                      <a:pt x="465586" y="2257773"/>
                      <a:pt x="391844" y="2257778"/>
                    </a:cubicBezTo>
                    <a:lnTo>
                      <a:pt x="346124" y="2257778"/>
                    </a:lnTo>
                    <a:cubicBezTo>
                      <a:pt x="326640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7" y="1298787"/>
                    </a:lnTo>
                    <a:cubicBezTo>
                      <a:pt x="214802" y="1364221"/>
                      <a:pt x="157129" y="1411113"/>
                      <a:pt x="90289" y="1411111"/>
                    </a:cubicBezTo>
                    <a:lnTo>
                      <a:pt x="36667" y="1411111"/>
                    </a:lnTo>
                    <a:cubicBezTo>
                      <a:pt x="26054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5" y="1368637"/>
                    </a:cubicBezTo>
                    <a:lnTo>
                      <a:pt x="126555" y="771666"/>
                    </a:lnTo>
                    <a:cubicBezTo>
                      <a:pt x="151716" y="650960"/>
                      <a:pt x="258100" y="564456"/>
                      <a:pt x="381401" y="564444"/>
                    </a:cubicBezTo>
                    <a:lnTo>
                      <a:pt x="804735" y="564444"/>
                    </a:lnTo>
                    <a:cubicBezTo>
                      <a:pt x="928036" y="564456"/>
                      <a:pt x="1034420" y="650960"/>
                      <a:pt x="1059581" y="771666"/>
                    </a:cubicBezTo>
                    <a:lnTo>
                      <a:pt x="1183971" y="1368637"/>
                    </a:lnTo>
                    <a:cubicBezTo>
                      <a:pt x="1186138" y="1379038"/>
                      <a:pt x="1183502" y="1389863"/>
                      <a:pt x="1176795" y="1398103"/>
                    </a:cubicBezTo>
                    <a:cubicBezTo>
                      <a:pt x="1170088" y="1406344"/>
                      <a:pt x="1160024" y="1411122"/>
                      <a:pt x="1149399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4" y="1364221"/>
                      <a:pt x="957699" y="1298787"/>
                    </a:cubicBezTo>
                    <a:lnTo>
                      <a:pt x="875290" y="903111"/>
                    </a:lnTo>
                    <a:lnTo>
                      <a:pt x="875290" y="2222500"/>
                    </a:lnTo>
                    <a:cubicBezTo>
                      <a:pt x="875290" y="2241983"/>
                      <a:pt x="859496" y="2257778"/>
                      <a:pt x="840012" y="2257778"/>
                    </a:cubicBezTo>
                    <a:lnTo>
                      <a:pt x="794292" y="2257778"/>
                    </a:lnTo>
                    <a:cubicBezTo>
                      <a:pt x="720550" y="2257773"/>
                      <a:pt x="659246" y="2200988"/>
                      <a:pt x="653605" y="2127462"/>
                    </a:cubicBezTo>
                    <a:lnTo>
                      <a:pt x="593068" y="1340556"/>
                    </a:lnTo>
                  </a:path>
                </a:pathLst>
              </a:custGeom>
              <a:grpFill/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0115123" y="4202463"/>
            <a:ext cx="5572979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108" dirty="0">
                <a:solidFill>
                  <a:srgbClr val="000000"/>
                </a:solidFill>
                <a:latin typeface="Clear Sans Regular Bold"/>
              </a:rPr>
              <a:t>admin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144000" y="3959787"/>
            <a:ext cx="532329" cy="946363"/>
            <a:chOff x="0" y="0"/>
            <a:chExt cx="709772" cy="1261818"/>
          </a:xfrm>
          <a:solidFill>
            <a:srgbClr val="00B0F0"/>
          </a:solidFill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709772" cy="1261818"/>
              <a:chOff x="0" y="0"/>
              <a:chExt cx="1270000" cy="2257778"/>
            </a:xfrm>
            <a:grpFill/>
          </p:grpSpPr>
          <p:sp>
            <p:nvSpPr>
              <p:cNvPr id="14" name="Freeform 14"/>
              <p:cNvSpPr/>
              <p:nvPr/>
            </p:nvSpPr>
            <p:spPr>
              <a:xfrm>
                <a:off x="41932" y="0"/>
                <a:ext cx="1186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1186138" h="2257778">
                    <a:moveTo>
                      <a:pt x="381401" y="211667"/>
                    </a:moveTo>
                    <a:cubicBezTo>
                      <a:pt x="381401" y="94766"/>
                      <a:pt x="476168" y="0"/>
                      <a:pt x="593068" y="0"/>
                    </a:cubicBezTo>
                    <a:cubicBezTo>
                      <a:pt x="709968" y="0"/>
                      <a:pt x="804735" y="94766"/>
                      <a:pt x="804735" y="211667"/>
                    </a:cubicBezTo>
                    <a:lnTo>
                      <a:pt x="804735" y="282222"/>
                    </a:lnTo>
                    <a:cubicBezTo>
                      <a:pt x="804735" y="399122"/>
                      <a:pt x="709968" y="493889"/>
                      <a:pt x="593068" y="493889"/>
                    </a:cubicBezTo>
                    <a:cubicBezTo>
                      <a:pt x="476168" y="493889"/>
                      <a:pt x="381401" y="399122"/>
                      <a:pt x="381401" y="282222"/>
                    </a:cubicBezTo>
                    <a:lnTo>
                      <a:pt x="381401" y="211667"/>
                    </a:lnTo>
                    <a:moveTo>
                      <a:pt x="593068" y="1340556"/>
                    </a:moveTo>
                    <a:lnTo>
                      <a:pt x="532531" y="2127462"/>
                    </a:lnTo>
                    <a:cubicBezTo>
                      <a:pt x="526890" y="2200988"/>
                      <a:pt x="465586" y="2257773"/>
                      <a:pt x="391844" y="2257778"/>
                    </a:cubicBezTo>
                    <a:lnTo>
                      <a:pt x="346124" y="2257778"/>
                    </a:lnTo>
                    <a:cubicBezTo>
                      <a:pt x="326640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7" y="1298787"/>
                    </a:lnTo>
                    <a:cubicBezTo>
                      <a:pt x="214802" y="1364221"/>
                      <a:pt x="157129" y="1411113"/>
                      <a:pt x="90289" y="1411111"/>
                    </a:cubicBezTo>
                    <a:lnTo>
                      <a:pt x="36667" y="1411111"/>
                    </a:lnTo>
                    <a:cubicBezTo>
                      <a:pt x="26054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5" y="1368637"/>
                    </a:cubicBezTo>
                    <a:lnTo>
                      <a:pt x="126555" y="771666"/>
                    </a:lnTo>
                    <a:cubicBezTo>
                      <a:pt x="151716" y="650960"/>
                      <a:pt x="258100" y="564456"/>
                      <a:pt x="381401" y="564444"/>
                    </a:cubicBezTo>
                    <a:lnTo>
                      <a:pt x="804735" y="564444"/>
                    </a:lnTo>
                    <a:cubicBezTo>
                      <a:pt x="928036" y="564456"/>
                      <a:pt x="1034420" y="650960"/>
                      <a:pt x="1059581" y="771666"/>
                    </a:cubicBezTo>
                    <a:lnTo>
                      <a:pt x="1183971" y="1368637"/>
                    </a:lnTo>
                    <a:cubicBezTo>
                      <a:pt x="1186138" y="1379038"/>
                      <a:pt x="1183502" y="1389863"/>
                      <a:pt x="1176795" y="1398103"/>
                    </a:cubicBezTo>
                    <a:cubicBezTo>
                      <a:pt x="1170088" y="1406344"/>
                      <a:pt x="1160024" y="1411122"/>
                      <a:pt x="1149399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4" y="1364221"/>
                      <a:pt x="957699" y="1298787"/>
                    </a:cubicBezTo>
                    <a:lnTo>
                      <a:pt x="875290" y="903111"/>
                    </a:lnTo>
                    <a:lnTo>
                      <a:pt x="875290" y="2222500"/>
                    </a:lnTo>
                    <a:cubicBezTo>
                      <a:pt x="875290" y="2241983"/>
                      <a:pt x="859496" y="2257778"/>
                      <a:pt x="840012" y="2257778"/>
                    </a:cubicBezTo>
                    <a:lnTo>
                      <a:pt x="794292" y="2257778"/>
                    </a:lnTo>
                    <a:cubicBezTo>
                      <a:pt x="720550" y="2257773"/>
                      <a:pt x="659246" y="2200988"/>
                      <a:pt x="653605" y="2127462"/>
                    </a:cubicBezTo>
                    <a:lnTo>
                      <a:pt x="593068" y="1340556"/>
                    </a:lnTo>
                  </a:path>
                </a:pathLst>
              </a:custGeom>
              <a:grpFill/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961081" y="2244760"/>
            <a:ext cx="7987605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B0F0"/>
                </a:solidFill>
                <a:latin typeface="Hammersmith One"/>
              </a:rPr>
              <a:t>Identification des </a:t>
            </a:r>
            <a:r>
              <a:rPr lang="en-US" sz="5199" dirty="0" err="1">
                <a:solidFill>
                  <a:srgbClr val="00B0F0"/>
                </a:solidFill>
                <a:latin typeface="Hammersmith One"/>
              </a:rPr>
              <a:t>acteurs</a:t>
            </a:r>
            <a:endParaRPr lang="en-US" sz="5199" dirty="0">
              <a:solidFill>
                <a:srgbClr val="00B0F0"/>
              </a:solidFill>
              <a:latin typeface="Hammersmith One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28700" y="292937"/>
            <a:ext cx="10706476" cy="1218398"/>
            <a:chOff x="0" y="-135314"/>
            <a:chExt cx="14275301" cy="162453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13465" cy="845702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1138882" y="-135314"/>
              <a:ext cx="13136419" cy="1082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543"/>
                </a:lnSpc>
              </a:pPr>
              <a:r>
                <a:rPr lang="en-US" sz="4099" spc="291" dirty="0">
                  <a:solidFill>
                    <a:srgbClr val="000000"/>
                  </a:solidFill>
                  <a:latin typeface="Hammersmith One Bold"/>
                </a:rPr>
                <a:t>ANALYSE CONCEPTUELLE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3093" y="1125277"/>
              <a:ext cx="4924507" cy="36393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-311280" y="9852228"/>
            <a:ext cx="18910559" cy="13975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4723" y="394044"/>
            <a:ext cx="10706476" cy="1116912"/>
            <a:chOff x="0" y="0"/>
            <a:chExt cx="14275301" cy="148921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13465" cy="845702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1138882" y="-135314"/>
              <a:ext cx="13136419" cy="1082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543"/>
                </a:lnSpc>
              </a:pPr>
              <a:r>
                <a:rPr lang="en-US" sz="4099" spc="291" dirty="0">
                  <a:solidFill>
                    <a:srgbClr val="000000"/>
                  </a:solidFill>
                  <a:latin typeface="Hammersmith One Bold"/>
                </a:rPr>
                <a:t>ANALYSE CONCEPTUELLE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1125277"/>
              <a:ext cx="4924507" cy="363938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634723" y="1750707"/>
            <a:ext cx="6697563" cy="53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>
                <a:solidFill>
                  <a:srgbClr val="00B0F0"/>
                </a:solidFill>
                <a:latin typeface="Hammersmith One"/>
              </a:rPr>
              <a:t>Cas </a:t>
            </a:r>
            <a:r>
              <a:rPr lang="en-US" sz="3100" dirty="0" err="1">
                <a:solidFill>
                  <a:srgbClr val="00B0F0"/>
                </a:solidFill>
                <a:latin typeface="Hammersmith One"/>
              </a:rPr>
              <a:t>d'utilisation</a:t>
            </a:r>
            <a:r>
              <a:rPr lang="en-US" sz="3100" dirty="0">
                <a:solidFill>
                  <a:srgbClr val="00B0F0"/>
                </a:solidFill>
                <a:latin typeface="Hammersmith One"/>
              </a:rPr>
              <a:t> client / admin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E284E85-2F09-FE74-FEDA-E077B7A98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3165" r="1544" b="2734"/>
          <a:stretch>
            <a:fillRect/>
          </a:stretch>
        </p:blipFill>
        <p:spPr>
          <a:xfrm>
            <a:off x="7305247" y="286414"/>
            <a:ext cx="9372600" cy="948946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4B99B16-B1C1-8BA1-DDA6-112B0E44F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3238"/>
            <a:ext cx="10744200" cy="82553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2475" y="403948"/>
            <a:ext cx="10706476" cy="1116912"/>
            <a:chOff x="0" y="0"/>
            <a:chExt cx="14275301" cy="148921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13465" cy="845702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1138882" y="-135314"/>
              <a:ext cx="13136419" cy="1082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543"/>
                </a:lnSpc>
              </a:pPr>
              <a:r>
                <a:rPr lang="en-US" sz="4099" spc="291">
                  <a:solidFill>
                    <a:srgbClr val="000000"/>
                  </a:solidFill>
                  <a:latin typeface="Hammersmith One Bold"/>
                </a:rPr>
                <a:t>ANALYSE CONCEPTUELLE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1125277"/>
              <a:ext cx="4924507" cy="363938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9448800" y="950293"/>
            <a:ext cx="6851159" cy="70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 err="1">
                <a:solidFill>
                  <a:srgbClr val="00B0F0"/>
                </a:solidFill>
                <a:latin typeface="Hammersmith One"/>
              </a:rPr>
              <a:t>Diagramme</a:t>
            </a:r>
            <a:r>
              <a:rPr lang="en-US" sz="4100" dirty="0">
                <a:solidFill>
                  <a:srgbClr val="00B0F0"/>
                </a:solidFill>
                <a:latin typeface="Hammersmith One"/>
              </a:rPr>
              <a:t> de class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-311280" y="9852228"/>
            <a:ext cx="18910559" cy="139755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81"/>
            <a:ext cx="14848830" cy="3191669"/>
            <a:chOff x="0" y="-200025"/>
            <a:chExt cx="19798440" cy="4255558"/>
          </a:xfrm>
        </p:grpSpPr>
        <p:sp>
          <p:nvSpPr>
            <p:cNvPr id="4" name="TextBox 4"/>
            <p:cNvSpPr txBox="1"/>
            <p:nvPr/>
          </p:nvSpPr>
          <p:spPr>
            <a:xfrm>
              <a:off x="4869992" y="1244600"/>
              <a:ext cx="14928448" cy="164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dirty="0">
                  <a:solidFill>
                    <a:srgbClr val="FFFFFF"/>
                  </a:solidFill>
                  <a:latin typeface="Hammersmith One Bold"/>
                </a:rPr>
                <a:t>RÉALISATION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00025"/>
              <a:ext cx="4090147" cy="425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00"/>
                </a:lnSpc>
                <a:spcBef>
                  <a:spcPct val="0"/>
                </a:spcBef>
              </a:pPr>
              <a:r>
                <a:rPr lang="en-US" sz="20000" spc="-1000" dirty="0">
                  <a:solidFill>
                    <a:srgbClr val="F8F8F8"/>
                  </a:solidFill>
                  <a:latin typeface="Clear Sans Regular Bold"/>
                </a:rPr>
                <a:t>04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9F05357-9F02-8BE8-5786-309D40C4A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40" y="2301793"/>
            <a:ext cx="14191690" cy="79828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F5A82DE-567C-72D1-F22C-67421D11B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43" y="5753100"/>
            <a:ext cx="6376871" cy="4038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C01BD7-94FC-04F8-098C-509909F88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58204"/>
            <a:ext cx="9113539" cy="52705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 flipV="1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90830" y="1504148"/>
            <a:ext cx="12568470" cy="775415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35309" y="338988"/>
            <a:ext cx="10641459" cy="1025516"/>
            <a:chOff x="0" y="0"/>
            <a:chExt cx="14188613" cy="1367354"/>
          </a:xfrm>
        </p:grpSpPr>
        <p:sp>
          <p:nvSpPr>
            <p:cNvPr id="6" name="TextBox 6"/>
            <p:cNvSpPr txBox="1"/>
            <p:nvPr/>
          </p:nvSpPr>
          <p:spPr>
            <a:xfrm>
              <a:off x="1052194" y="-257175"/>
              <a:ext cx="13136419" cy="1082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543"/>
                </a:lnSpc>
              </a:pPr>
              <a:r>
                <a:rPr lang="en-US" sz="4099" spc="291" dirty="0">
                  <a:solidFill>
                    <a:srgbClr val="000000"/>
                  </a:solidFill>
                  <a:latin typeface="Hammersmith One Bold"/>
                </a:rPr>
                <a:t>RÉALISATION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1003416"/>
              <a:ext cx="4924507" cy="36393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7863"/>
              <a:ext cx="710404" cy="749947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335309" y="1542248"/>
            <a:ext cx="13592391" cy="5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2"/>
              </a:lnSpc>
              <a:spcBef>
                <a:spcPct val="0"/>
              </a:spcBef>
            </a:pPr>
            <a:r>
              <a:rPr lang="en-US" sz="4075" spc="-40" dirty="0">
                <a:solidFill>
                  <a:srgbClr val="00B0F0"/>
                </a:solidFill>
                <a:latin typeface="Hammersmith One Bold"/>
              </a:rPr>
              <a:t>Design pattern </a:t>
            </a:r>
            <a:r>
              <a:rPr lang="en-US" sz="4075" spc="-40" dirty="0" err="1">
                <a:solidFill>
                  <a:srgbClr val="00B0F0"/>
                </a:solidFill>
                <a:latin typeface="Hammersmith One Bold"/>
              </a:rPr>
              <a:t>choisi</a:t>
            </a:r>
            <a:endParaRPr lang="en-US" sz="4075" spc="-40" dirty="0">
              <a:solidFill>
                <a:srgbClr val="00B0F0"/>
              </a:solidFill>
              <a:latin typeface="Hammersmith One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7464" y="-85725"/>
            <a:ext cx="7713281" cy="10645214"/>
          </a:xfrm>
          <a:prstGeom prst="rect">
            <a:avLst/>
          </a:prstGeom>
          <a:solidFill>
            <a:srgbClr val="00B0F0"/>
          </a:solidFill>
        </p:spPr>
        <p:txBody>
          <a:bodyPr/>
          <a:lstStyle/>
          <a:p>
            <a:endParaRPr lang="fr-FR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413406" y="3974896"/>
            <a:ext cx="4801753" cy="3548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76120" y="1514460"/>
            <a:ext cx="1975757" cy="196300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7629149" y="278980"/>
            <a:ext cx="10641459" cy="1025516"/>
            <a:chOff x="0" y="0"/>
            <a:chExt cx="14188613" cy="1367354"/>
          </a:xfrm>
        </p:grpSpPr>
        <p:sp>
          <p:nvSpPr>
            <p:cNvPr id="9" name="TextBox 9"/>
            <p:cNvSpPr txBox="1"/>
            <p:nvPr/>
          </p:nvSpPr>
          <p:spPr>
            <a:xfrm>
              <a:off x="1052194" y="-257175"/>
              <a:ext cx="13136419" cy="1082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543"/>
                </a:lnSpc>
              </a:pPr>
              <a:r>
                <a:rPr lang="en-US" sz="4099" spc="291">
                  <a:solidFill>
                    <a:srgbClr val="000000"/>
                  </a:solidFill>
                  <a:latin typeface="Hammersmith One Bold"/>
                </a:rPr>
                <a:t>RÉALISATION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1003416"/>
              <a:ext cx="4924507" cy="363938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37863"/>
              <a:ext cx="710404" cy="749947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868750" y="7100611"/>
            <a:ext cx="1783127" cy="178312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13406" y="1342596"/>
            <a:ext cx="6747161" cy="213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60"/>
              </a:lnSpc>
              <a:spcBef>
                <a:spcPct val="0"/>
              </a:spcBef>
            </a:pPr>
            <a:r>
              <a:rPr lang="en-US" sz="7600" dirty="0" err="1">
                <a:solidFill>
                  <a:srgbClr val="FFFFFF"/>
                </a:solidFill>
                <a:latin typeface="Hammersmith One Bold"/>
              </a:rPr>
              <a:t>Environnement</a:t>
            </a:r>
            <a:r>
              <a:rPr lang="en-US" sz="7600" dirty="0">
                <a:solidFill>
                  <a:srgbClr val="FFFFFF"/>
                </a:solidFill>
                <a:latin typeface="Hammersmith One Bold"/>
              </a:rPr>
              <a:t> </a:t>
            </a:r>
            <a:r>
              <a:rPr lang="en-US" sz="7600" dirty="0" err="1">
                <a:solidFill>
                  <a:srgbClr val="FFFFFF"/>
                </a:solidFill>
                <a:latin typeface="Hammersmith One Bold"/>
              </a:rPr>
              <a:t>logiciel</a:t>
            </a:r>
            <a:endParaRPr lang="en-US" sz="7600" dirty="0">
              <a:solidFill>
                <a:srgbClr val="FFFFFF"/>
              </a:solidFill>
              <a:latin typeface="Hammersmith One Bold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52BFDF5-6649-BAD5-69AA-C8E4658DD1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111" y="4329761"/>
            <a:ext cx="1784766" cy="157573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03180" y="4799324"/>
            <a:ext cx="2152957" cy="163863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17845" y="127511"/>
            <a:ext cx="9852314" cy="87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3"/>
              </a:lnSpc>
            </a:pPr>
            <a:r>
              <a:rPr lang="en-US" sz="4099" spc="291">
                <a:solidFill>
                  <a:srgbClr val="000000"/>
                </a:solidFill>
                <a:latin typeface="Hammersmith One Bold"/>
              </a:rPr>
              <a:t>RÉALISATION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1028700" y="1137248"/>
            <a:ext cx="3693380" cy="2729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413083"/>
            <a:ext cx="532803" cy="5624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r="120"/>
          <a:stretch>
            <a:fillRect/>
          </a:stretch>
        </p:blipFill>
        <p:spPr>
          <a:xfrm>
            <a:off x="7405364" y="4493711"/>
            <a:ext cx="2665221" cy="22498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282950" y="4355470"/>
            <a:ext cx="2551115" cy="252634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406487" y="4342588"/>
            <a:ext cx="2540562" cy="255211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 l="14417" r="14417"/>
          <a:stretch>
            <a:fillRect/>
          </a:stretch>
        </p:blipFill>
        <p:spPr>
          <a:xfrm>
            <a:off x="4692039" y="4332890"/>
            <a:ext cx="2377423" cy="257150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7750" y="1625256"/>
            <a:ext cx="13592391" cy="5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2"/>
              </a:lnSpc>
              <a:spcBef>
                <a:spcPct val="0"/>
              </a:spcBef>
            </a:pPr>
            <a:r>
              <a:rPr lang="en-US" sz="4075" spc="-40" dirty="0" err="1">
                <a:solidFill>
                  <a:srgbClr val="00B0F0"/>
                </a:solidFill>
                <a:latin typeface="Hammersmith One Bold"/>
              </a:rPr>
              <a:t>Outils</a:t>
            </a:r>
            <a:r>
              <a:rPr lang="en-US" sz="4075" spc="-40" dirty="0">
                <a:solidFill>
                  <a:srgbClr val="00B0F0"/>
                </a:solidFill>
                <a:latin typeface="Hammersmith One Bold"/>
              </a:rPr>
              <a:t> de </a:t>
            </a:r>
            <a:r>
              <a:rPr lang="en-US" sz="4075" spc="-40" dirty="0" err="1">
                <a:solidFill>
                  <a:srgbClr val="00B0F0"/>
                </a:solidFill>
                <a:latin typeface="Hammersmith One Bold"/>
              </a:rPr>
              <a:t>développement</a:t>
            </a:r>
            <a:r>
              <a:rPr lang="en-US" sz="4075" spc="-40" dirty="0">
                <a:solidFill>
                  <a:srgbClr val="00B0F0"/>
                </a:solidFill>
                <a:latin typeface="Hammersmith One Bold"/>
              </a:rPr>
              <a:t>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C9E4C29-0429-A9FF-6853-3FBE0D243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43" y="5753100"/>
            <a:ext cx="6376871" cy="4038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381"/>
            <a:ext cx="14848830" cy="3191669"/>
            <a:chOff x="0" y="-200025"/>
            <a:chExt cx="19798440" cy="4255558"/>
          </a:xfrm>
        </p:grpSpPr>
        <p:sp>
          <p:nvSpPr>
            <p:cNvPr id="5" name="TextBox 5"/>
            <p:cNvSpPr txBox="1"/>
            <p:nvPr/>
          </p:nvSpPr>
          <p:spPr>
            <a:xfrm>
              <a:off x="4869992" y="1244600"/>
              <a:ext cx="14928448" cy="164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CONCLUSION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00025"/>
              <a:ext cx="4090147" cy="425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00"/>
                </a:lnSpc>
                <a:spcBef>
                  <a:spcPct val="0"/>
                </a:spcBef>
              </a:pPr>
              <a:r>
                <a:rPr lang="en-US" sz="20000" spc="-1000" dirty="0">
                  <a:solidFill>
                    <a:srgbClr val="F8F8F8"/>
                  </a:solidFill>
                  <a:latin typeface="Clear Sans Regular Bold"/>
                </a:rPr>
                <a:t>05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459CD5-85D4-F5F0-BA1B-A6159E942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40" y="2301793"/>
            <a:ext cx="14191690" cy="79828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79ECBF0-F249-C6D8-F660-1E057CCD5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42" y="5751430"/>
            <a:ext cx="6376871" cy="4038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8C59B0-BB04-3A9B-8FAE-A4A20B798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58204"/>
            <a:ext cx="9113539" cy="52705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0498B1C-7807-A672-832B-35C38C18630A}"/>
              </a:ext>
            </a:extLst>
          </p:cNvPr>
          <p:cNvSpPr txBox="1">
            <a:spLocks/>
          </p:cNvSpPr>
          <p:nvPr/>
        </p:nvSpPr>
        <p:spPr>
          <a:xfrm>
            <a:off x="685800" y="3126112"/>
            <a:ext cx="11505062" cy="10801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8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 </a:t>
            </a:r>
            <a:endParaRPr lang="en-US" sz="8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D9EC6B1-EC98-5B85-4017-E334891B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181100"/>
            <a:ext cx="5721362" cy="60502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853745" y="1078706"/>
            <a:ext cx="7607896" cy="1988191"/>
            <a:chOff x="0" y="66675"/>
            <a:chExt cx="10143861" cy="2650922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0143861" cy="1415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29"/>
                </a:lnSpc>
                <a:spcBef>
                  <a:spcPct val="0"/>
                </a:spcBef>
              </a:pPr>
              <a:r>
                <a:rPr lang="en-US" sz="7299">
                  <a:solidFill>
                    <a:srgbClr val="000000"/>
                  </a:solidFill>
                  <a:latin typeface="Hammersmith One Bold"/>
                </a:rPr>
                <a:t>Plan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2334422"/>
              <a:ext cx="5184770" cy="383173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6" name="Group 6"/>
          <p:cNvGrpSpPr/>
          <p:nvPr/>
        </p:nvGrpSpPr>
        <p:grpSpPr>
          <a:xfrm>
            <a:off x="8736071" y="3769132"/>
            <a:ext cx="3822788" cy="591359"/>
            <a:chOff x="0" y="0"/>
            <a:chExt cx="5097050" cy="78847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40818" cy="788479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102559" y="-87726"/>
              <a:ext cx="3994491" cy="782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20"/>
                </a:lnSpc>
              </a:pPr>
              <a:r>
                <a:rPr lang="en-US" sz="3000" spc="213" dirty="0">
                  <a:solidFill>
                    <a:srgbClr val="000000"/>
                  </a:solidFill>
                  <a:latin typeface="Hammersmith One Bold"/>
                </a:rPr>
                <a:t>Introduction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36071" y="4874059"/>
            <a:ext cx="6853605" cy="519396"/>
            <a:chOff x="0" y="0"/>
            <a:chExt cx="9138140" cy="69252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0939" cy="690939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1152680" y="-90427"/>
              <a:ext cx="7985460" cy="782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20"/>
                </a:lnSpc>
              </a:pPr>
              <a:r>
                <a:rPr lang="en-US" sz="3000" spc="213" dirty="0" err="1">
                  <a:solidFill>
                    <a:srgbClr val="000000"/>
                  </a:solidFill>
                  <a:latin typeface="Hammersmith One Bold"/>
                </a:rPr>
                <a:t>Présentation</a:t>
              </a:r>
              <a:r>
                <a:rPr lang="en-US" sz="3000" spc="213" dirty="0">
                  <a:solidFill>
                    <a:srgbClr val="000000"/>
                  </a:solidFill>
                  <a:latin typeface="Hammersmith One Bold"/>
                </a:rPr>
                <a:t> et </a:t>
              </a:r>
              <a:r>
                <a:rPr lang="en-US" sz="3000" spc="213" dirty="0" err="1">
                  <a:solidFill>
                    <a:srgbClr val="000000"/>
                  </a:solidFill>
                  <a:latin typeface="Hammersmith One Bold"/>
                </a:rPr>
                <a:t>Objectifs</a:t>
              </a:r>
              <a:endParaRPr lang="en-US" sz="3000" spc="213" dirty="0">
                <a:solidFill>
                  <a:srgbClr val="000000"/>
                </a:solidFill>
                <a:latin typeface="Hammersmith One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36071" y="5907806"/>
            <a:ext cx="6051944" cy="634277"/>
            <a:chOff x="0" y="0"/>
            <a:chExt cx="8069259" cy="84570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13465" cy="845702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138882" y="-59114"/>
              <a:ext cx="6930376" cy="782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20"/>
                </a:lnSpc>
              </a:pPr>
              <a:r>
                <a:rPr lang="en-US" sz="3000" spc="213" dirty="0" err="1">
                  <a:solidFill>
                    <a:srgbClr val="000000"/>
                  </a:solidFill>
                  <a:latin typeface="Hammersmith One Bold"/>
                </a:rPr>
                <a:t>Analyse</a:t>
              </a:r>
              <a:r>
                <a:rPr lang="en-US" sz="3000" spc="213" dirty="0">
                  <a:solidFill>
                    <a:srgbClr val="000000"/>
                  </a:solidFill>
                  <a:latin typeface="Hammersmith One Bold"/>
                </a:rPr>
                <a:t> </a:t>
              </a:r>
              <a:r>
                <a:rPr lang="en-US" sz="3000" spc="213" dirty="0" err="1">
                  <a:solidFill>
                    <a:srgbClr val="000000"/>
                  </a:solidFill>
                  <a:latin typeface="Hammersmith One Bold"/>
                </a:rPr>
                <a:t>conceptuelle</a:t>
              </a:r>
              <a:endParaRPr lang="en-US" sz="3000" spc="213" dirty="0">
                <a:solidFill>
                  <a:srgbClr val="000000"/>
                </a:solidFill>
                <a:latin typeface="Hammersmith One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36071" y="7055650"/>
            <a:ext cx="5966995" cy="505666"/>
            <a:chOff x="0" y="0"/>
            <a:chExt cx="7955994" cy="674221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8671" cy="674221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025618" y="-144855"/>
              <a:ext cx="6930376" cy="782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20"/>
                </a:lnSpc>
              </a:pPr>
              <a:r>
                <a:rPr lang="en-US" sz="3000" spc="213" dirty="0" err="1">
                  <a:solidFill>
                    <a:srgbClr val="000000"/>
                  </a:solidFill>
                  <a:latin typeface="Hammersmith One Bold"/>
                </a:rPr>
                <a:t>Réalisation</a:t>
              </a:r>
              <a:endParaRPr lang="en-US" sz="3000" spc="213" dirty="0">
                <a:solidFill>
                  <a:srgbClr val="000000"/>
                </a:solidFill>
                <a:latin typeface="Hammersmith One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36071" y="8074884"/>
            <a:ext cx="5966995" cy="578128"/>
            <a:chOff x="0" y="0"/>
            <a:chExt cx="7955994" cy="770837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4966" cy="770837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1025618" y="-96546"/>
              <a:ext cx="6930376" cy="782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20"/>
                </a:lnSpc>
              </a:pPr>
              <a:r>
                <a:rPr lang="en-US" sz="3000" spc="213" dirty="0">
                  <a:solidFill>
                    <a:srgbClr val="000000"/>
                  </a:solidFill>
                  <a:latin typeface="Hammersmith One Bold"/>
                </a:rPr>
                <a:t>Conclusion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rcRect t="1253" r="20059" b="569"/>
          <a:stretch>
            <a:fillRect/>
          </a:stretch>
        </p:blipFill>
        <p:spPr>
          <a:xfrm>
            <a:off x="0" y="0"/>
            <a:ext cx="5584107" cy="10287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2167"/>
            <a:ext cx="13816683" cy="3191669"/>
            <a:chOff x="0" y="-200025"/>
            <a:chExt cx="18422244" cy="4255558"/>
          </a:xfrm>
        </p:grpSpPr>
        <p:sp>
          <p:nvSpPr>
            <p:cNvPr id="4" name="TextBox 4"/>
            <p:cNvSpPr txBox="1"/>
            <p:nvPr/>
          </p:nvSpPr>
          <p:spPr>
            <a:xfrm>
              <a:off x="4869992" y="1244600"/>
              <a:ext cx="13552252" cy="164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dirty="0">
                  <a:solidFill>
                    <a:srgbClr val="FFFFFF"/>
                  </a:solidFill>
                  <a:latin typeface="Hammersmith One Bold"/>
                </a:rPr>
                <a:t>INTRODUCTION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00025"/>
              <a:ext cx="4090147" cy="425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00"/>
                </a:lnSpc>
                <a:spcBef>
                  <a:spcPct val="0"/>
                </a:spcBef>
              </a:pPr>
              <a:r>
                <a:rPr lang="en-US" sz="20000" spc="-1000" dirty="0">
                  <a:solidFill>
                    <a:srgbClr val="F8F8F8"/>
                  </a:solidFill>
                  <a:latin typeface="Clear Sans Regular Bold"/>
                </a:rPr>
                <a:t>01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D0BFCB55-8B6A-48E7-48CA-BE326FCCD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2009"/>
            <a:ext cx="18262600" cy="880872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07ED83-AF11-26C6-F2F1-0C4795F8D38F}"/>
              </a:ext>
            </a:extLst>
          </p:cNvPr>
          <p:cNvGrpSpPr/>
          <p:nvPr/>
        </p:nvGrpSpPr>
        <p:grpSpPr>
          <a:xfrm rot="5400000">
            <a:off x="-3459538" y="1961550"/>
            <a:ext cx="12721615" cy="6366602"/>
            <a:chOff x="3601" y="-3603"/>
            <a:chExt cx="16962153" cy="8488803"/>
          </a:xfrm>
          <a:solidFill>
            <a:srgbClr val="00B0F0"/>
          </a:solidFill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FB29B341-3177-33B1-8F99-226C9E9F9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r="34"/>
            <a:stretch>
              <a:fillRect/>
            </a:stretch>
          </p:blipFill>
          <p:spPr>
            <a:xfrm>
              <a:off x="3601" y="-3603"/>
              <a:ext cx="8481597" cy="84888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778C67-214A-94F8-F378-C95E798D8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0" r="34"/>
            <a:stretch>
              <a:fillRect/>
            </a:stretch>
          </p:blipFill>
          <p:spPr>
            <a:xfrm rot="16200000">
              <a:off x="8480554" y="-3602"/>
              <a:ext cx="8481598" cy="8488802"/>
            </a:xfrm>
            <a:prstGeom prst="rect">
              <a:avLst/>
            </a:prstGeom>
          </p:spPr>
        </p:pic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1CE58F7-387E-F6B4-5DAC-5F3A295F5099}"/>
              </a:ext>
            </a:extLst>
          </p:cNvPr>
          <p:cNvGrpSpPr/>
          <p:nvPr/>
        </p:nvGrpSpPr>
        <p:grpSpPr>
          <a:xfrm>
            <a:off x="9144000" y="1028700"/>
            <a:ext cx="5761240" cy="891225"/>
            <a:chOff x="0" y="0"/>
            <a:chExt cx="7681654" cy="11883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D2C21DB4-1FD8-AAA5-952A-5A1E103DA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65763" cy="1188300"/>
            </a:xfrm>
            <a:prstGeom prst="rect">
              <a:avLst/>
            </a:prstGeom>
          </p:spPr>
        </p:pic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D26B2C9-B50E-F473-35D0-2FD1986A0FA2}"/>
                </a:ext>
              </a:extLst>
            </p:cNvPr>
            <p:cNvSpPr txBox="1"/>
            <p:nvPr/>
          </p:nvSpPr>
          <p:spPr>
            <a:xfrm>
              <a:off x="1661643" y="-59491"/>
              <a:ext cx="6020011" cy="829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3"/>
                </a:lnSpc>
              </a:pPr>
              <a:r>
                <a:rPr lang="en-US" sz="3099" spc="220" dirty="0">
                  <a:solidFill>
                    <a:srgbClr val="000000"/>
                  </a:solidFill>
                  <a:latin typeface="Hammersmith One Bold"/>
                </a:rPr>
                <a:t>INTRODUCTION</a:t>
              </a:r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11BF33FE-62C9-996C-8C83-5C0DD2630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9144000" y="2352333"/>
            <a:ext cx="3693380" cy="272954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84F2ED7-9CD2-9097-A0E4-7C4938E97518}"/>
              </a:ext>
            </a:extLst>
          </p:cNvPr>
          <p:cNvSpPr txBox="1"/>
          <p:nvPr/>
        </p:nvSpPr>
        <p:spPr>
          <a:xfrm>
            <a:off x="9144000" y="4043952"/>
            <a:ext cx="7565338" cy="296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807" lvl="1" indent="-301903">
              <a:lnSpc>
                <a:spcPts val="6376"/>
              </a:lnSpc>
              <a:buFont typeface="Arial"/>
              <a:buChar char="•"/>
            </a:pPr>
            <a:r>
              <a:rPr lang="en-US" sz="2796" spc="137" dirty="0">
                <a:solidFill>
                  <a:srgbClr val="000000"/>
                </a:solidFill>
                <a:latin typeface="Clear Sans Regular Bold"/>
              </a:rPr>
              <a:t>L'INTERNET A CHANGÉ </a:t>
            </a:r>
          </a:p>
          <a:p>
            <a:pPr marL="603807" lvl="1" indent="-301903">
              <a:lnSpc>
                <a:spcPts val="6376"/>
              </a:lnSpc>
              <a:buFont typeface="Arial"/>
              <a:buChar char="•"/>
            </a:pPr>
            <a:r>
              <a:rPr lang="en-US" sz="2796" spc="137" dirty="0">
                <a:solidFill>
                  <a:srgbClr val="000000"/>
                </a:solidFill>
                <a:latin typeface="Clear Sans Regular Bold"/>
              </a:rPr>
              <a:t>AUTOMATISÉE LES TACHES</a:t>
            </a:r>
          </a:p>
          <a:p>
            <a:pPr marL="603807" lvl="1" indent="-301903">
              <a:lnSpc>
                <a:spcPts val="6376"/>
              </a:lnSpc>
              <a:buFont typeface="Arial"/>
              <a:buChar char="•"/>
            </a:pPr>
            <a:r>
              <a:rPr lang="en-US" sz="2796" spc="137" dirty="0">
                <a:solidFill>
                  <a:srgbClr val="000000"/>
                </a:solidFill>
                <a:latin typeface="Clear Sans Regular Bold"/>
              </a:rPr>
              <a:t>REDUCTION DE TEMPS D'EXECUTION</a:t>
            </a:r>
          </a:p>
          <a:p>
            <a:pPr>
              <a:lnSpc>
                <a:spcPts val="3635"/>
              </a:lnSpc>
            </a:pPr>
            <a:endParaRPr lang="en-US" sz="2796" spc="137" dirty="0">
              <a:solidFill>
                <a:srgbClr val="000000"/>
              </a:solidFill>
              <a:latin typeface="Clear Sans Regular Bold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86CB899-958E-C4C8-28D4-DDDF9E1A7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83085"/>
            <a:ext cx="7620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8811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81"/>
            <a:ext cx="14848830" cy="3191669"/>
            <a:chOff x="0" y="-200025"/>
            <a:chExt cx="19798440" cy="4255558"/>
          </a:xfrm>
        </p:grpSpPr>
        <p:sp>
          <p:nvSpPr>
            <p:cNvPr id="4" name="TextBox 4"/>
            <p:cNvSpPr txBox="1"/>
            <p:nvPr/>
          </p:nvSpPr>
          <p:spPr>
            <a:xfrm>
              <a:off x="4869992" y="457200"/>
              <a:ext cx="14928448" cy="321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dirty="0">
                  <a:solidFill>
                    <a:srgbClr val="FFFFFF"/>
                  </a:solidFill>
                  <a:latin typeface="Hammersmith One Bold"/>
                </a:rPr>
                <a:t>PRÉSENTATION ET OBJECTIFS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00025"/>
              <a:ext cx="4090147" cy="425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00"/>
                </a:lnSpc>
                <a:spcBef>
                  <a:spcPct val="0"/>
                </a:spcBef>
              </a:pPr>
              <a:r>
                <a:rPr lang="en-US" sz="20000" spc="-1000" dirty="0">
                  <a:solidFill>
                    <a:srgbClr val="F8F8F8"/>
                  </a:solidFill>
                  <a:latin typeface="Clear Sans Regular Bold"/>
                </a:rPr>
                <a:t>02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8005" b="18005"/>
          <a:stretch>
            <a:fillRect/>
          </a:stretch>
        </p:blipFill>
        <p:spPr>
          <a:xfrm>
            <a:off x="0" y="2908300"/>
            <a:ext cx="18337964" cy="78081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077147" y="2215723"/>
            <a:ext cx="11712875" cy="5855555"/>
            <a:chOff x="0" y="0"/>
            <a:chExt cx="15617167" cy="7807406"/>
          </a:xfrm>
          <a:solidFill>
            <a:srgbClr val="00B0F0"/>
          </a:solidFill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" r="34"/>
            <a:stretch>
              <a:fillRect/>
            </a:stretch>
          </p:blipFill>
          <p:spPr>
            <a:xfrm rot="-5400000">
              <a:off x="7806445" y="-3316"/>
              <a:ext cx="7807406" cy="781403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" r="34"/>
            <a:stretch>
              <a:fillRect/>
            </a:stretch>
          </p:blipFill>
          <p:spPr>
            <a:xfrm rot="-5400000">
              <a:off x="3316" y="-3316"/>
              <a:ext cx="7807406" cy="7814038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0134600" y="3238500"/>
            <a:ext cx="6846821" cy="3267899"/>
            <a:chOff x="0" y="0"/>
            <a:chExt cx="9129095" cy="435719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577215"/>
              <a:ext cx="9129095" cy="2535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69"/>
                </a:lnSpc>
                <a:spcBef>
                  <a:spcPct val="0"/>
                </a:spcBef>
              </a:pPr>
              <a:r>
                <a:rPr lang="en-US" sz="6699" dirty="0" err="1">
                  <a:solidFill>
                    <a:srgbClr val="000000"/>
                  </a:solidFill>
                  <a:latin typeface="Hammersmith One Bold"/>
                </a:rPr>
                <a:t>Développer</a:t>
              </a:r>
              <a:r>
                <a:rPr lang="en-US" sz="6699" dirty="0">
                  <a:solidFill>
                    <a:srgbClr val="000000"/>
                  </a:solidFill>
                  <a:latin typeface="Hammersmith One Bold"/>
                </a:rPr>
                <a:t> </a:t>
              </a:r>
              <a:r>
                <a:rPr lang="en-US" sz="6699" dirty="0" err="1">
                  <a:solidFill>
                    <a:srgbClr val="000000"/>
                  </a:solidFill>
                  <a:latin typeface="Hammersmith One Bold"/>
                </a:rPr>
                <a:t>une</a:t>
              </a:r>
              <a:r>
                <a:rPr lang="en-US" sz="6699" dirty="0">
                  <a:solidFill>
                    <a:srgbClr val="000000"/>
                  </a:solidFill>
                  <a:latin typeface="Hammersmith One Bold"/>
                </a:rPr>
                <a:t> application web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4319098"/>
              <a:ext cx="9129095" cy="0"/>
            </a:xfrm>
            <a:prstGeom prst="line">
              <a:avLst/>
            </a:prstGeom>
            <a:ln w="38100" cap="flat">
              <a:solidFill>
                <a:srgbClr val="00B0F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59117" y="769002"/>
            <a:ext cx="9144000" cy="1340211"/>
            <a:chOff x="0" y="0"/>
            <a:chExt cx="12192000" cy="178694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0939" cy="690939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152680" y="-109477"/>
              <a:ext cx="11039320" cy="829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3"/>
                </a:lnSpc>
              </a:pPr>
              <a:r>
                <a:rPr lang="en-US" sz="3099" spc="220" dirty="0">
                  <a:solidFill>
                    <a:srgbClr val="000000"/>
                  </a:solidFill>
                  <a:latin typeface="Hammersmith One Bold"/>
                </a:rPr>
                <a:t>PRÉSENTATION ET OBJECTIFS DU PROJET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1423010"/>
              <a:ext cx="4924507" cy="363938"/>
            </a:xfrm>
            <a:prstGeom prst="rect">
              <a:avLst/>
            </a:prstGeom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860E53E7-B429-F3D7-1055-FFE374C20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1815300"/>
            <a:ext cx="9151273" cy="51475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53F5481-EDCB-DCD4-2616-5886DEFB23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4076700"/>
            <a:ext cx="4038601" cy="25908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640B402-CDA5-2722-2D6A-EE13D4E497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" y="2109214"/>
            <a:ext cx="5855555" cy="346418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8594"/>
            <a:ext cx="9144000" cy="1071924"/>
            <a:chOff x="0" y="0"/>
            <a:chExt cx="12192000" cy="142923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0939" cy="690939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152680" y="-109477"/>
              <a:ext cx="11039320" cy="829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3"/>
                </a:lnSpc>
              </a:pPr>
              <a:r>
                <a:rPr lang="en-US" sz="3099" spc="220">
                  <a:solidFill>
                    <a:srgbClr val="000000"/>
                  </a:solidFill>
                  <a:latin typeface="Hammersmith One Bold"/>
                </a:rPr>
                <a:t>PRÉSENTATION ET OBJECTIFS DU PROJET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1065294"/>
              <a:ext cx="4924507" cy="363938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487502" y="3210563"/>
            <a:ext cx="8771798" cy="434913"/>
            <a:chOff x="0" y="-47625"/>
            <a:chExt cx="11695731" cy="57988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-226"/>
              <a:ext cx="532260" cy="53271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093551" y="-47625"/>
              <a:ext cx="10602180" cy="369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rtl="0">
                <a:buClr>
                  <a:srgbClr val="000000"/>
                </a:buClr>
                <a:buSzPts val="1200"/>
              </a:pPr>
              <a:r>
                <a:rPr lang="fr-FR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 Light" panose="020F0302020204030204" pitchFamily="34" charset="0"/>
                  <a:cs typeface="Wingdings" panose="05000000000000000000" pitchFamily="2" charset="2"/>
                </a:rPr>
                <a:t>Suivre des régimes</a:t>
              </a:r>
              <a:endParaRPr lang="fr-FR" sz="18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87502" y="4529118"/>
            <a:ext cx="8771798" cy="472329"/>
            <a:chOff x="0" y="-57149"/>
            <a:chExt cx="11695731" cy="62977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40137"/>
              <a:ext cx="532260" cy="532712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1093551" y="-57149"/>
              <a:ext cx="10602180" cy="613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fr-FR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 Light" panose="020F0302020204030204" pitchFamily="34" charset="0"/>
                </a:rPr>
                <a:t>Suivre les calandrer</a:t>
              </a:r>
              <a:endParaRPr lang="en-US" sz="3000" dirty="0">
                <a:solidFill>
                  <a:srgbClr val="000000"/>
                </a:solidFill>
                <a:latin typeface="Clear Sans Regular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87502" y="5915361"/>
            <a:ext cx="8771798" cy="459869"/>
            <a:chOff x="0" y="-57149"/>
            <a:chExt cx="11695731" cy="61315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-226"/>
              <a:ext cx="532260" cy="532712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093551" y="-57149"/>
              <a:ext cx="10602180" cy="613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fr-FR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Demander du produit</a:t>
              </a:r>
              <a:endParaRPr lang="en-US" sz="3000" dirty="0">
                <a:solidFill>
                  <a:srgbClr val="000000"/>
                </a:solidFill>
                <a:latin typeface="Clear Sans Regular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87502" y="7241059"/>
            <a:ext cx="8771798" cy="459869"/>
            <a:chOff x="0" y="-57149"/>
            <a:chExt cx="11695731" cy="61315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-226"/>
              <a:ext cx="532260" cy="532712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093551" y="-57149"/>
              <a:ext cx="10602180" cy="613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fr-FR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 Light" panose="020F0302020204030204" pitchFamily="34" charset="0"/>
                </a:rPr>
                <a:t>Voire les machines disponibles </a:t>
              </a:r>
              <a:endParaRPr lang="en-US" sz="3000" dirty="0">
                <a:solidFill>
                  <a:srgbClr val="000000"/>
                </a:solidFill>
                <a:latin typeface="Clear Sans Regular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419058" y="2774922"/>
            <a:ext cx="12721615" cy="6366602"/>
            <a:chOff x="3601" y="-3604"/>
            <a:chExt cx="16962153" cy="8488803"/>
          </a:xfrm>
          <a:solidFill>
            <a:srgbClr val="00B0F0"/>
          </a:solidFill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16200000" flipH="1">
              <a:off x="8480554" y="-3602"/>
              <a:ext cx="8481597" cy="8488802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10800000" flipH="1">
              <a:off x="3601" y="-3604"/>
              <a:ext cx="8481597" cy="8488803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1028700" y="1544818"/>
            <a:ext cx="643322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00B0F0"/>
                </a:solidFill>
                <a:latin typeface="Clear Sans Regular Bold"/>
              </a:rPr>
              <a:t>Application web doit </a:t>
            </a:r>
            <a:r>
              <a:rPr lang="en-US" sz="3000" dirty="0" err="1">
                <a:solidFill>
                  <a:srgbClr val="00B0F0"/>
                </a:solidFill>
                <a:latin typeface="Clear Sans Regular Bold"/>
              </a:rPr>
              <a:t>permettre</a:t>
            </a:r>
            <a:r>
              <a:rPr lang="en-US" sz="3000" dirty="0">
                <a:solidFill>
                  <a:srgbClr val="00B0F0"/>
                </a:solidFill>
                <a:latin typeface="Clear Sans Regular Bold"/>
              </a:rPr>
              <a:t> 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6B567B-E73C-F803-6BE0-F650F1468FDA}"/>
              </a:ext>
            </a:extLst>
          </p:cNvPr>
          <p:cNvSpPr txBox="1"/>
          <p:nvPr/>
        </p:nvSpPr>
        <p:spPr>
          <a:xfrm>
            <a:off x="6956089" y="1533257"/>
            <a:ext cx="643322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00B0F0"/>
                </a:solidFill>
                <a:latin typeface="Clear Sans Regular Bold"/>
              </a:rPr>
              <a:t>Pour </a:t>
            </a:r>
            <a:r>
              <a:rPr lang="en-US" sz="3000" dirty="0" err="1">
                <a:solidFill>
                  <a:srgbClr val="00B0F0"/>
                </a:solidFill>
                <a:latin typeface="Clear Sans Regular Bold"/>
              </a:rPr>
              <a:t>l’interface</a:t>
            </a:r>
            <a:r>
              <a:rPr lang="en-US" sz="3000" dirty="0">
                <a:solidFill>
                  <a:srgbClr val="00B0F0"/>
                </a:solidFill>
                <a:latin typeface="Clear Sans Regular Bold"/>
              </a:rPr>
              <a:t> client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7A9381E-847B-95CD-3D2D-968846DF7C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782" y="2676974"/>
            <a:ext cx="9403654" cy="62220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711C270-F9F1-5690-3598-2EFEA0A34ED4}"/>
              </a:ext>
            </a:extLst>
          </p:cNvPr>
          <p:cNvGrpSpPr/>
          <p:nvPr/>
        </p:nvGrpSpPr>
        <p:grpSpPr>
          <a:xfrm>
            <a:off x="1028700" y="358594"/>
            <a:ext cx="9144000" cy="1071924"/>
            <a:chOff x="0" y="0"/>
            <a:chExt cx="12192000" cy="1429232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53AB67F9-A0E1-683D-5136-B84076EA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90939" cy="690939"/>
            </a:xfrm>
            <a:prstGeom prst="rect">
              <a:avLst/>
            </a:prstGeom>
          </p:spPr>
        </p:pic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9E447FD-C05A-E76A-5E90-99472DA707AE}"/>
                </a:ext>
              </a:extLst>
            </p:cNvPr>
            <p:cNvSpPr txBox="1"/>
            <p:nvPr/>
          </p:nvSpPr>
          <p:spPr>
            <a:xfrm>
              <a:off x="1152680" y="-109477"/>
              <a:ext cx="11039320" cy="829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3"/>
                </a:lnSpc>
              </a:pPr>
              <a:r>
                <a:rPr lang="en-US" sz="3099" spc="220">
                  <a:solidFill>
                    <a:srgbClr val="000000"/>
                  </a:solidFill>
                  <a:latin typeface="Hammersmith One Bold"/>
                </a:rPr>
                <a:t>PRÉSENTATION ET OBJECTIFS DU PROJET</a:t>
              </a:r>
            </a:p>
          </p:txBody>
        </p:sp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BF8BDB0D-CCBB-51D4-D5FE-C9DCA211E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1065294"/>
              <a:ext cx="4924507" cy="363938"/>
            </a:xfrm>
            <a:prstGeom prst="rect">
              <a:avLst/>
            </a:prstGeom>
          </p:spPr>
        </p:pic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D3F7558-0EB1-131B-5789-D45CCD69B268}"/>
              </a:ext>
            </a:extLst>
          </p:cNvPr>
          <p:cNvGrpSpPr/>
          <p:nvPr/>
        </p:nvGrpSpPr>
        <p:grpSpPr>
          <a:xfrm>
            <a:off x="8487502" y="3210563"/>
            <a:ext cx="8771798" cy="434913"/>
            <a:chOff x="0" y="-47625"/>
            <a:chExt cx="11695731" cy="579885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40CF94D2-9995-47BB-63BF-79B9B8E55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-226"/>
              <a:ext cx="532260" cy="532712"/>
            </a:xfrm>
            <a:prstGeom prst="rect">
              <a:avLst/>
            </a:prstGeom>
          </p:spPr>
        </p:pic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7DC1F05-AC89-4984-ED56-E676E64415D6}"/>
                </a:ext>
              </a:extLst>
            </p:cNvPr>
            <p:cNvSpPr txBox="1"/>
            <p:nvPr/>
          </p:nvSpPr>
          <p:spPr>
            <a:xfrm>
              <a:off x="1093551" y="-47625"/>
              <a:ext cx="10602180" cy="369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rtl="0">
                <a:buClr>
                  <a:srgbClr val="000000"/>
                </a:buClr>
                <a:buSzPts val="1200"/>
              </a:pPr>
              <a:r>
                <a:rPr lang="de-DE" dirty="0">
                  <a:solidFill>
                    <a:srgbClr val="000000"/>
                  </a:solidFill>
                  <a:latin typeface="Times New Roman" panose="02020603050405020304" pitchFamily="18" charset="0"/>
                  <a:ea typeface="Wingdings" panose="05000000000000000000" pitchFamily="2" charset="2"/>
                  <a:cs typeface="Wingdings" panose="05000000000000000000" pitchFamily="2" charset="2"/>
                </a:rPr>
                <a:t>A</a:t>
              </a:r>
              <a:r>
                <a:rPr lang="fr-FR" dirty="0">
                  <a:solidFill>
                    <a:srgbClr val="000000"/>
                  </a:solidFill>
                  <a:latin typeface="Times New Roman" panose="02020603050405020304" pitchFamily="18" charset="0"/>
                  <a:ea typeface="Wingdings" panose="05000000000000000000" pitchFamily="2" charset="2"/>
                  <a:cs typeface="Wingdings" panose="05000000000000000000" pitchFamily="2" charset="2"/>
                </a:rPr>
                <a:t>joute</a:t>
              </a:r>
              <a:endParaRPr lang="fr-FR" sz="18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9FFB506-153D-9FB2-1166-643A7BFB4D6E}"/>
              </a:ext>
            </a:extLst>
          </p:cNvPr>
          <p:cNvGrpSpPr/>
          <p:nvPr/>
        </p:nvGrpSpPr>
        <p:grpSpPr>
          <a:xfrm>
            <a:off x="8487502" y="4529118"/>
            <a:ext cx="8771798" cy="472329"/>
            <a:chOff x="0" y="-57149"/>
            <a:chExt cx="11695731" cy="629772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2780B3D9-6C39-1D69-A934-992FDF82E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40137"/>
              <a:ext cx="532260" cy="532712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2B1BC66-9AFD-B247-1784-C5FC9C0A60AC}"/>
                </a:ext>
              </a:extLst>
            </p:cNvPr>
            <p:cNvSpPr txBox="1"/>
            <p:nvPr/>
          </p:nvSpPr>
          <p:spPr>
            <a:xfrm>
              <a:off x="1093551" y="-57149"/>
              <a:ext cx="10602180" cy="613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fr-FR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 Light" panose="020F0302020204030204" pitchFamily="34" charset="0"/>
                </a:rPr>
                <a:t>Modifier</a:t>
              </a:r>
              <a:endParaRPr lang="en-US" sz="3000" dirty="0">
                <a:solidFill>
                  <a:srgbClr val="000000"/>
                </a:solidFill>
                <a:latin typeface="Clear Sans Regular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54E1B16-9197-DFCA-9026-98285D974B96}"/>
              </a:ext>
            </a:extLst>
          </p:cNvPr>
          <p:cNvGrpSpPr/>
          <p:nvPr/>
        </p:nvGrpSpPr>
        <p:grpSpPr>
          <a:xfrm>
            <a:off x="8487502" y="5915361"/>
            <a:ext cx="8771798" cy="459869"/>
            <a:chOff x="0" y="-57149"/>
            <a:chExt cx="11695731" cy="613159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8F5B159A-0CF6-EE8C-47ED-54FE16C1A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-226"/>
              <a:ext cx="532260" cy="532712"/>
            </a:xfrm>
            <a:prstGeom prst="rect">
              <a:avLst/>
            </a:prstGeom>
          </p:spPr>
        </p:pic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471458A-31A3-E9A7-2554-A7E3DB8121C5}"/>
                </a:ext>
              </a:extLst>
            </p:cNvPr>
            <p:cNvSpPr txBox="1"/>
            <p:nvPr/>
          </p:nvSpPr>
          <p:spPr>
            <a:xfrm>
              <a:off x="1093551" y="-57149"/>
              <a:ext cx="10602180" cy="613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de-DE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r>
                <a:rPr lang="fr-FR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supprimer</a:t>
              </a:r>
              <a:endParaRPr lang="en-US" sz="3000" dirty="0">
                <a:solidFill>
                  <a:srgbClr val="000000"/>
                </a:solidFill>
                <a:latin typeface="Clear Sans Regular"/>
              </a:endParaRP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BEA5A60-0AC5-B268-CF29-328415D9178F}"/>
              </a:ext>
            </a:extLst>
          </p:cNvPr>
          <p:cNvGrpSpPr/>
          <p:nvPr/>
        </p:nvGrpSpPr>
        <p:grpSpPr>
          <a:xfrm>
            <a:off x="8487502" y="7241059"/>
            <a:ext cx="8771798" cy="459869"/>
            <a:chOff x="0" y="-57149"/>
            <a:chExt cx="11695731" cy="613159"/>
          </a:xfrm>
        </p:grpSpPr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C6F176D6-878F-2CD9-FD47-84AE19A89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5400000">
              <a:off x="226" y="-226"/>
              <a:ext cx="532260" cy="532712"/>
            </a:xfrm>
            <a:prstGeom prst="rect">
              <a:avLst/>
            </a:prstGeom>
          </p:spPr>
        </p:pic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81FB765-84BD-0A5E-5258-A88C35B9D3C0}"/>
                </a:ext>
              </a:extLst>
            </p:cNvPr>
            <p:cNvSpPr txBox="1"/>
            <p:nvPr/>
          </p:nvSpPr>
          <p:spPr>
            <a:xfrm>
              <a:off x="1093551" y="-57149"/>
              <a:ext cx="10602180" cy="613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fr-FR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 Light" panose="020F0302020204030204" pitchFamily="34" charset="0"/>
                </a:rPr>
                <a:t>consulter</a:t>
              </a:r>
              <a:endParaRPr lang="en-US" sz="3000" dirty="0">
                <a:solidFill>
                  <a:srgbClr val="000000"/>
                </a:solidFill>
                <a:latin typeface="Clear Sans Regular"/>
              </a:endParaRP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103C9C2-4B18-6EB0-B1F4-8DD77B29E3C5}"/>
              </a:ext>
            </a:extLst>
          </p:cNvPr>
          <p:cNvGrpSpPr/>
          <p:nvPr/>
        </p:nvGrpSpPr>
        <p:grpSpPr>
          <a:xfrm rot="5400000">
            <a:off x="12419058" y="2774922"/>
            <a:ext cx="12721615" cy="6366602"/>
            <a:chOff x="3601" y="-3604"/>
            <a:chExt cx="16962153" cy="8488803"/>
          </a:xfrm>
          <a:solidFill>
            <a:srgbClr val="00B0F0"/>
          </a:solidFill>
        </p:grpSpPr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228F36A2-098E-158D-C5A2-888171CFE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16200000" flipH="1">
              <a:off x="8480554" y="-3602"/>
              <a:ext cx="8481597" cy="8488802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B6C5E78A-BFC8-AB49-6EA4-0B08E5C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0" r="34"/>
            <a:stretch>
              <a:fillRect/>
            </a:stretch>
          </p:blipFill>
          <p:spPr>
            <a:xfrm rot="10800000" flipH="1">
              <a:off x="3601" y="-3604"/>
              <a:ext cx="8481597" cy="8488803"/>
            </a:xfrm>
            <a:prstGeom prst="rect">
              <a:avLst/>
            </a:prstGeom>
          </p:spPr>
        </p:pic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559D46AF-DC55-D62C-B104-3A8AF96163DA}"/>
              </a:ext>
            </a:extLst>
          </p:cNvPr>
          <p:cNvSpPr txBox="1"/>
          <p:nvPr/>
        </p:nvSpPr>
        <p:spPr>
          <a:xfrm>
            <a:off x="1028700" y="1544818"/>
            <a:ext cx="643322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00B0F0"/>
                </a:solidFill>
                <a:latin typeface="Clear Sans Regular Bold"/>
              </a:rPr>
              <a:t>Application web doit </a:t>
            </a:r>
            <a:r>
              <a:rPr lang="en-US" sz="3000" dirty="0" err="1">
                <a:solidFill>
                  <a:srgbClr val="00B0F0"/>
                </a:solidFill>
                <a:latin typeface="Clear Sans Regular Bold"/>
              </a:rPr>
              <a:t>permettre</a:t>
            </a:r>
            <a:r>
              <a:rPr lang="en-US" sz="3000" dirty="0">
                <a:solidFill>
                  <a:srgbClr val="00B0F0"/>
                </a:solidFill>
                <a:latin typeface="Clear Sans Regular Bold"/>
              </a:rPr>
              <a:t> 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5B75EC-7D34-B59A-7548-4A9C8C2340C9}"/>
              </a:ext>
            </a:extLst>
          </p:cNvPr>
          <p:cNvSpPr txBox="1"/>
          <p:nvPr/>
        </p:nvSpPr>
        <p:spPr>
          <a:xfrm>
            <a:off x="6956089" y="1533257"/>
            <a:ext cx="643322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 dirty="0">
                <a:solidFill>
                  <a:srgbClr val="00B0F0"/>
                </a:solidFill>
                <a:latin typeface="Clear Sans Regular Bold"/>
              </a:rPr>
              <a:t>Pour </a:t>
            </a:r>
            <a:r>
              <a:rPr lang="en-US" sz="3000" dirty="0" err="1">
                <a:solidFill>
                  <a:srgbClr val="00B0F0"/>
                </a:solidFill>
                <a:latin typeface="Clear Sans Regular Bold"/>
              </a:rPr>
              <a:t>l’interface</a:t>
            </a:r>
            <a:r>
              <a:rPr lang="en-US" sz="3000" dirty="0">
                <a:solidFill>
                  <a:srgbClr val="00B0F0"/>
                </a:solidFill>
                <a:latin typeface="Clear Sans Regular Bold"/>
              </a:rPr>
              <a:t> admin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D70191B-892C-6625-A91F-DA381C684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782" y="2676974"/>
            <a:ext cx="9403654" cy="62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76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81"/>
            <a:ext cx="14848830" cy="3191669"/>
            <a:chOff x="0" y="-200025"/>
            <a:chExt cx="19798440" cy="4255558"/>
          </a:xfrm>
        </p:grpSpPr>
        <p:sp>
          <p:nvSpPr>
            <p:cNvPr id="4" name="TextBox 4"/>
            <p:cNvSpPr txBox="1"/>
            <p:nvPr/>
          </p:nvSpPr>
          <p:spPr>
            <a:xfrm>
              <a:off x="4869992" y="457200"/>
              <a:ext cx="14928448" cy="321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dirty="0">
                  <a:solidFill>
                    <a:srgbClr val="FFFFFF"/>
                  </a:solidFill>
                  <a:latin typeface="Hammersmith One Bold"/>
                </a:rPr>
                <a:t>ANALYSE CONCEPTUELLE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00025"/>
              <a:ext cx="4090147" cy="425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00"/>
                </a:lnSpc>
                <a:spcBef>
                  <a:spcPct val="0"/>
                </a:spcBef>
              </a:pPr>
              <a:r>
                <a:rPr lang="en-US" sz="20000" spc="-1000">
                  <a:solidFill>
                    <a:srgbClr val="F8F8F8"/>
                  </a:solidFill>
                  <a:latin typeface="Clear Sans Regular Bold"/>
                </a:rPr>
                <a:t>03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7D4FE6A-5515-65DB-BBE5-7F3AF47A6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197084"/>
            <a:ext cx="14388373" cy="80934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834C7A-36D5-B113-EC87-DA1EABBC7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929" y="5753101"/>
            <a:ext cx="6376871" cy="4038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1268CF-30CC-21CD-F886-628FEB276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28" y="2753495"/>
            <a:ext cx="9206772" cy="52705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3512</TotalTime>
  <Words>183</Words>
  <Application>Microsoft Office PowerPoint</Application>
  <PresentationFormat>Personnalisé</PresentationFormat>
  <Paragraphs>74</Paragraphs>
  <Slides>18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Hammersmith One</vt:lpstr>
      <vt:lpstr>Hammersmith One Bold</vt:lpstr>
      <vt:lpstr>Clear Sans Regular</vt:lpstr>
      <vt:lpstr>Times New Roman</vt:lpstr>
      <vt:lpstr>Arial</vt:lpstr>
      <vt:lpstr>Clear Sans Regular 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essai1</dc:title>
  <cp:lastModifiedBy>ghiwan</cp:lastModifiedBy>
  <cp:revision>18</cp:revision>
  <dcterms:created xsi:type="dcterms:W3CDTF">2006-08-16T00:00:00Z</dcterms:created>
  <dcterms:modified xsi:type="dcterms:W3CDTF">2022-07-11T14:18:50Z</dcterms:modified>
  <dc:identifier>DAFELej1BrY</dc:identifier>
</cp:coreProperties>
</file>